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6" r:id="rId3"/>
    <p:sldId id="257" r:id="rId4"/>
    <p:sldId id="270" r:id="rId5"/>
    <p:sldId id="264" r:id="rId6"/>
    <p:sldId id="288" r:id="rId7"/>
    <p:sldId id="265" r:id="rId8"/>
    <p:sldId id="276" r:id="rId9"/>
    <p:sldId id="279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B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ppercarrot.com/fr/static7/autho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ebp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5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6527800" y="4526280"/>
            <a:ext cx="703072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C5A3369E-B2EB-B111-4D64-37C98D778908}"/>
              </a:ext>
            </a:extLst>
          </p:cNvPr>
          <p:cNvSpPr/>
          <p:nvPr/>
        </p:nvSpPr>
        <p:spPr>
          <a:xfrm>
            <a:off x="-50800" y="5565842"/>
            <a:ext cx="13157200" cy="1564640"/>
          </a:xfrm>
          <a:custGeom>
            <a:avLst/>
            <a:gdLst>
              <a:gd name="connsiteX0" fmla="*/ 0 w 12237720"/>
              <a:gd name="connsiteY0" fmla="*/ 1332751 h 1581671"/>
              <a:gd name="connsiteX1" fmla="*/ 5760720 w 12237720"/>
              <a:gd name="connsiteY1" fmla="*/ 1791 h 1581671"/>
              <a:gd name="connsiteX2" fmla="*/ 12237720 w 12237720"/>
              <a:gd name="connsiteY2" fmla="*/ 1581671 h 158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37720" h="1581671">
                <a:moveTo>
                  <a:pt x="0" y="1332751"/>
                </a:moveTo>
                <a:cubicBezTo>
                  <a:pt x="1860550" y="646527"/>
                  <a:pt x="3721100" y="-39696"/>
                  <a:pt x="5760720" y="1791"/>
                </a:cubicBezTo>
                <a:cubicBezTo>
                  <a:pt x="7800340" y="43278"/>
                  <a:pt x="10019030" y="812474"/>
                  <a:pt x="12237720" y="1581671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age 13">
            <a:extLst>
              <a:ext uri="{FF2B5EF4-FFF2-40B4-BE49-F238E27FC236}">
                <a16:creationId xmlns:a16="http://schemas.microsoft.com/office/drawing/2014/main" id="{3AA2245E-F89F-6CD9-B43D-3FDF158EF062}"/>
              </a:ext>
            </a:extLst>
          </p:cNvPr>
          <p:cNvSpPr/>
          <p:nvPr/>
        </p:nvSpPr>
        <p:spPr>
          <a:xfrm>
            <a:off x="7610942" y="-107833"/>
            <a:ext cx="3409124" cy="2011679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Mathilde et Bastien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88B5326-5DD7-A291-92E3-C0C1C02644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79256">
            <a:off x="1492717" y="1955335"/>
            <a:ext cx="565785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rgbClr val="92D050"/>
                </a:solidFill>
              </a:rPr>
              <a:t>L’histoire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1" y="2057400"/>
            <a:ext cx="7925790" cy="40386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fr-FR" sz="3600" dirty="0">
                <a:solidFill>
                  <a:schemeClr val="tx1"/>
                </a:solidFill>
              </a:rPr>
              <a:t>Aujourd’hui, il pleut ! Les parents de Bastien et Mathilde les invitent à participer aux activités proposées par le camping.</a:t>
            </a:r>
          </a:p>
          <a:p>
            <a:pPr marL="45720" indent="0">
              <a:buNone/>
            </a:pPr>
            <a:r>
              <a:rPr lang="fr-FR" sz="3600" dirty="0">
                <a:solidFill>
                  <a:schemeClr val="tx1"/>
                </a:solidFill>
              </a:rPr>
              <a:t>Bastien a choisi lecture de bandes dessinées.</a:t>
            </a:r>
          </a:p>
          <a:p>
            <a:pPr marL="45720" indent="0">
              <a:buNone/>
            </a:pPr>
            <a:r>
              <a:rPr lang="fr-FR" sz="3600" dirty="0">
                <a:solidFill>
                  <a:schemeClr val="tx1"/>
                </a:solidFill>
              </a:rPr>
              <a:t>Mathilde a choisi la construction d’un sous-marin.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278B576-8F8E-4B14-9718-9D2B2555E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720" y="1758538"/>
            <a:ext cx="2544483" cy="371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8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87" y="304800"/>
            <a:ext cx="10364926" cy="1219200"/>
          </a:xfrm>
        </p:spPr>
        <p:txBody>
          <a:bodyPr>
            <a:normAutofit/>
          </a:bodyPr>
          <a:lstStyle/>
          <a:p>
            <a:pPr algn="l"/>
            <a:br>
              <a:rPr lang="fr-FR" sz="1000" dirty="0">
                <a:solidFill>
                  <a:prstClr val="black"/>
                </a:solidFill>
              </a:rPr>
            </a:br>
            <a:r>
              <a:rPr lang="fr-FR" sz="1000" dirty="0">
                <a:solidFill>
                  <a:prstClr val="black"/>
                </a:solidFill>
              </a:rPr>
              <a:t>                                                       </a:t>
            </a:r>
            <a:br>
              <a:rPr lang="fr-FR" sz="1000" dirty="0">
                <a:solidFill>
                  <a:prstClr val="black"/>
                </a:solidFill>
              </a:rPr>
            </a:br>
            <a:r>
              <a:rPr lang="fr-FR" sz="1000" dirty="0">
                <a:solidFill>
                  <a:srgbClr val="A6B727"/>
                </a:solidFill>
              </a:rPr>
              <a:t>  </a:t>
            </a:r>
            <a:r>
              <a:rPr lang="fr-FR" b="1" dirty="0">
                <a:solidFill>
                  <a:srgbClr val="A6B727"/>
                </a:solidFill>
              </a:rPr>
              <a:t>   </a:t>
            </a:r>
            <a:r>
              <a:rPr lang="fr-FR" b="1" dirty="0">
                <a:solidFill>
                  <a:srgbClr val="92D050"/>
                </a:solidFill>
              </a:rPr>
              <a:t>Une BD pour Bastien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884" y="1706217"/>
            <a:ext cx="4248472" cy="498316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Bastien a trouvé une BD géniale pour s’occuper !</a:t>
            </a:r>
          </a:p>
          <a:p>
            <a:pPr marL="45720" indent="0">
              <a:buNone/>
            </a:pPr>
            <a:endParaRPr lang="fr-FR" sz="2400" b="1" dirty="0">
              <a:solidFill>
                <a:prstClr val="black"/>
              </a:solidFill>
              <a:highlight>
                <a:srgbClr val="C0C0C0"/>
              </a:highlight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16: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Relève tous les verbes et écris leur infinitif et leur groupe.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5AD58FF-B65E-5780-1B02-95B69B4F4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0755" y="0"/>
            <a:ext cx="4803137" cy="68580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9694C30-89D3-86E9-630B-98250E74FC92}"/>
              </a:ext>
            </a:extLst>
          </p:cNvPr>
          <p:cNvSpPr txBox="1"/>
          <p:nvPr/>
        </p:nvSpPr>
        <p:spPr>
          <a:xfrm>
            <a:off x="486081" y="5906869"/>
            <a:ext cx="60946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BD Pepper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Carrot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David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Revoy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artiste auteur </a:t>
            </a:r>
            <a:r>
              <a:rPr lang="fr-FR" sz="18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https://www.peppercarrot.com/fr/static7/author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798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409" y="274638"/>
            <a:ext cx="9793356" cy="1049358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92D050"/>
                </a:solidFill>
              </a:rPr>
              <a:t>La fiche technique de Mathilde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528" y="1600200"/>
            <a:ext cx="8496944" cy="498316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ctr"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61C7D98-96D7-13BA-0205-549549715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41742">
            <a:off x="3816745" y="1397106"/>
            <a:ext cx="7447672" cy="44259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08B7ED8-B080-36F5-21F3-A1B062C6C64A}"/>
              </a:ext>
            </a:extLst>
          </p:cNvPr>
          <p:cNvSpPr txBox="1"/>
          <p:nvPr/>
        </p:nvSpPr>
        <p:spPr>
          <a:xfrm>
            <a:off x="675861" y="1600200"/>
            <a:ext cx="23694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Mathilde a trouvé une super activité dans un magazine ! Elle a hâte de la faire. </a:t>
            </a:r>
          </a:p>
        </p:txBody>
      </p:sp>
    </p:spTree>
    <p:extLst>
      <p:ext uri="{BB962C8B-B14F-4D97-AF65-F5344CB8AC3E}">
        <p14:creationId xmlns:p14="http://schemas.microsoft.com/office/powerpoint/2010/main" val="197666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6727" y="994559"/>
            <a:ext cx="8496944" cy="498316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ctr"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98A765B3-DE55-49A4-823E-E01F9B34C189}"/>
              </a:ext>
            </a:extLst>
          </p:cNvPr>
          <p:cNvSpPr txBox="1">
            <a:spLocks/>
          </p:cNvSpPr>
          <p:nvPr/>
        </p:nvSpPr>
        <p:spPr>
          <a:xfrm>
            <a:off x="486229" y="994559"/>
            <a:ext cx="11219542" cy="49831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45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3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603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74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31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17:</a:t>
            </a:r>
          </a:p>
          <a:p>
            <a:pPr marL="45720" indent="0">
              <a:buFont typeface="Arial" pitchFamily="34" charset="0"/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Réécris chaque étape selon les consignes suivantes :</a:t>
            </a:r>
          </a:p>
          <a:p>
            <a:pPr marL="45720" indent="0">
              <a:buFont typeface="Arial" pitchFamily="34" charset="0"/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Étape 1 :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Utilise le pronom 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 pour former des phrases avec un sujet.</a:t>
            </a:r>
          </a:p>
          <a:p>
            <a:pPr marL="45720" indent="0"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Étape 2 :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Réécris cette phrase en tenant compte des mots qui changent : </a:t>
            </a:r>
          </a:p>
          <a:p>
            <a:pPr marL="45720" indent="0">
              <a:buNone/>
            </a:pPr>
            <a:r>
              <a:rPr lang="fr-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Forme </a:t>
            </a:r>
            <a:r>
              <a:rPr lang="fr-FR" sz="2400" i="1" strike="sngStrike" dirty="0">
                <a:latin typeface="Calibri" panose="020F0502020204030204" pitchFamily="34" charset="0"/>
                <a:cs typeface="Calibri" panose="020F0502020204030204" pitchFamily="34" charset="0"/>
              </a:rPr>
              <a:t>deux</a:t>
            </a:r>
            <a:r>
              <a:rPr lang="fr-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 longs boudins que </a:t>
            </a:r>
            <a:r>
              <a:rPr lang="fr-FR" sz="2400" i="1" strike="sngStrike" dirty="0"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lang="fr-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 placeras au fond de la </a:t>
            </a:r>
            <a:r>
              <a:rPr lang="fr-FR" sz="2400" i="1" strike="sngStrike" dirty="0">
                <a:latin typeface="Calibri" panose="020F0502020204030204" pitchFamily="34" charset="0"/>
                <a:cs typeface="Calibri" panose="020F0502020204030204" pitchFamily="34" charset="0"/>
              </a:rPr>
              <a:t>bouteille</a:t>
            </a:r>
            <a:r>
              <a:rPr lang="fr-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 vide.</a:t>
            </a:r>
          </a:p>
          <a:p>
            <a:pPr marL="45720" indent="0">
              <a:buNone/>
            </a:pPr>
            <a:endParaRPr lang="fr-FR" sz="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Étape 3 :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Utilise le sujet 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les enfants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 pour former des phrases avec un sujet et conjugue les verbes au futur.</a:t>
            </a: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Étape 4 : 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Réécris cette phrase en tenant compte des mots qui changent : </a:t>
            </a:r>
          </a:p>
          <a:p>
            <a:pPr marL="45720" indent="0">
              <a:buFont typeface="Arial" pitchFamily="34" charset="0"/>
              <a:buNone/>
            </a:pPr>
            <a:r>
              <a:rPr lang="fr-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fr-FR" sz="2400" i="1" strike="sngStrike" dirty="0">
                <a:latin typeface="Calibri" panose="020F0502020204030204" pitchFamily="34" charset="0"/>
                <a:cs typeface="Calibri" panose="020F0502020204030204" pitchFamily="34" charset="0"/>
              </a:rPr>
              <a:t>bouteille</a:t>
            </a:r>
            <a:r>
              <a:rPr lang="fr-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  s’allège et remonte. Le ballon joue le rôle </a:t>
            </a:r>
            <a:r>
              <a:rPr lang="fr-FR" sz="2400" i="1" strike="sngStrike" dirty="0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fr-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 réservoirs </a:t>
            </a:r>
          </a:p>
          <a:p>
            <a:pPr marL="45720" indent="0">
              <a:buFont typeface="Arial" pitchFamily="34" charset="0"/>
              <a:buNone/>
            </a:pPr>
            <a:r>
              <a:rPr lang="fr-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appelés ballasts.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B8EA1AD-257B-4F42-8EFF-90E9264B6FDE}"/>
              </a:ext>
            </a:extLst>
          </p:cNvPr>
          <p:cNvSpPr txBox="1"/>
          <p:nvPr/>
        </p:nvSpPr>
        <p:spPr>
          <a:xfrm>
            <a:off x="1399691" y="3152083"/>
            <a:ext cx="503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un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B046A41-88AF-4449-8636-CD4DD0E953F4}"/>
              </a:ext>
            </a:extLst>
          </p:cNvPr>
          <p:cNvSpPr txBox="1"/>
          <p:nvPr/>
        </p:nvSpPr>
        <p:spPr>
          <a:xfrm>
            <a:off x="6757669" y="3152084"/>
            <a:ext cx="145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récipients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44F19E3-EF85-44F0-B94F-C26FE4700979}"/>
              </a:ext>
            </a:extLst>
          </p:cNvPr>
          <p:cNvSpPr txBox="1"/>
          <p:nvPr/>
        </p:nvSpPr>
        <p:spPr>
          <a:xfrm>
            <a:off x="3892101" y="3152083"/>
            <a:ext cx="770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vous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4B51AC7-8333-4E5A-BD94-9C0EB5A615A2}"/>
              </a:ext>
            </a:extLst>
          </p:cNvPr>
          <p:cNvSpPr txBox="1"/>
          <p:nvPr/>
        </p:nvSpPr>
        <p:spPr>
          <a:xfrm>
            <a:off x="6454312" y="5206145"/>
            <a:ext cx="835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d’un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0907D48-14DF-478D-ABA2-45D2C6F747EA}"/>
              </a:ext>
            </a:extLst>
          </p:cNvPr>
          <p:cNvSpPr txBox="1"/>
          <p:nvPr/>
        </p:nvSpPr>
        <p:spPr>
          <a:xfrm>
            <a:off x="778960" y="4744480"/>
            <a:ext cx="1459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récipients</a:t>
            </a:r>
          </a:p>
        </p:txBody>
      </p:sp>
    </p:spTree>
    <p:extLst>
      <p:ext uri="{BB962C8B-B14F-4D97-AF65-F5344CB8AC3E}">
        <p14:creationId xmlns:p14="http://schemas.microsoft.com/office/powerpoint/2010/main" val="202046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30441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Le camping de Bastien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025E10-F60F-4D0E-9E31-B71A64A14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861" y="1417639"/>
            <a:ext cx="10662699" cy="57120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dirty="0">
                <a:solidFill>
                  <a:schemeClr val="tx1"/>
                </a:solidFill>
              </a:rPr>
              <a:t>En passant devant l’accueil, voilà ce que découvre Bastien au sujet des campings:</a:t>
            </a:r>
          </a:p>
          <a:p>
            <a:endParaRPr lang="fr-FR" sz="2400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FB3C63F-2073-4ED5-8E65-F448CC40C4F6}"/>
              </a:ext>
            </a:extLst>
          </p:cNvPr>
          <p:cNvSpPr txBox="1">
            <a:spLocks/>
          </p:cNvSpPr>
          <p:nvPr/>
        </p:nvSpPr>
        <p:spPr>
          <a:xfrm>
            <a:off x="6291580" y="1889984"/>
            <a:ext cx="5603571" cy="4680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18:</a:t>
            </a:r>
          </a:p>
          <a:p>
            <a:pPr marL="0" indent="0">
              <a:buFont typeface="Arial" pitchFamily="34" charset="0"/>
              <a:buNone/>
            </a:pPr>
            <a:r>
              <a:rPr lang="fr-FR" sz="2400" b="1" dirty="0"/>
              <a:t>Réponds aux questions à partir du graphique: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Combien d’étoiles possède la majorité des campings privés ?</a:t>
            </a:r>
          </a:p>
          <a:p>
            <a:r>
              <a:rPr lang="fr-FR" sz="2400" dirty="0"/>
              <a:t>Combien d’étoiles possède la minorité des campings privés ?</a:t>
            </a:r>
          </a:p>
          <a:p>
            <a:r>
              <a:rPr lang="fr-FR" sz="2400" dirty="0"/>
              <a:t>Quel écart de pourcentages y a-t-il entre les deux ?</a:t>
            </a:r>
          </a:p>
          <a:p>
            <a:r>
              <a:rPr lang="fr-FR" sz="2400" dirty="0"/>
              <a:t>Quel est le pourcentage de campings non reclassés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796CA9-4ECC-478C-99F9-CCC36C336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09" y="2461186"/>
            <a:ext cx="6242371" cy="335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445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12759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Le camping de Mathilde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025E10-F60F-4D0E-9E31-B71A64A14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423" y="1157288"/>
            <a:ext cx="8831248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19:</a:t>
            </a:r>
          </a:p>
          <a:p>
            <a:pPr marL="0" indent="0">
              <a:buNone/>
            </a:pPr>
            <a:r>
              <a:rPr lang="fr-FR" sz="2400" b="1" dirty="0">
                <a:solidFill>
                  <a:schemeClr val="tx1"/>
                </a:solidFill>
              </a:rPr>
              <a:t>Trace le graphique qui correspond au tableau: </a:t>
            </a:r>
          </a:p>
          <a:p>
            <a:endParaRPr lang="fr-FR" sz="2400" dirty="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43637E57-E611-4C0C-9432-53766B3B667C}"/>
              </a:ext>
            </a:extLst>
          </p:cNvPr>
          <p:cNvCxnSpPr/>
          <p:nvPr/>
        </p:nvCxnSpPr>
        <p:spPr>
          <a:xfrm flipV="1">
            <a:off x="1393371" y="3207657"/>
            <a:ext cx="0" cy="2293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B75A6D6E-B1FA-444A-83D4-843C2E20067C}"/>
              </a:ext>
            </a:extLst>
          </p:cNvPr>
          <p:cNvCxnSpPr/>
          <p:nvPr/>
        </p:nvCxnSpPr>
        <p:spPr>
          <a:xfrm>
            <a:off x="1393371" y="5500914"/>
            <a:ext cx="32802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EF88DAC-9680-40EF-BCCD-BC8CF93221B6}"/>
              </a:ext>
            </a:extLst>
          </p:cNvPr>
          <p:cNvSpPr txBox="1"/>
          <p:nvPr/>
        </p:nvSpPr>
        <p:spPr>
          <a:xfrm>
            <a:off x="303668" y="2811829"/>
            <a:ext cx="2179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Nombre de campings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F7F9805-9B79-44D2-B65D-3A7FEF080019}"/>
              </a:ext>
            </a:extLst>
          </p:cNvPr>
          <p:cNvSpPr txBox="1"/>
          <p:nvPr/>
        </p:nvSpPr>
        <p:spPr>
          <a:xfrm>
            <a:off x="1393372" y="5535785"/>
            <a:ext cx="1378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Campings aménagés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6D1B4D1-F84E-4878-8C6B-C1D96D697C63}"/>
              </a:ext>
            </a:extLst>
          </p:cNvPr>
          <p:cNvSpPr txBox="1"/>
          <p:nvPr/>
        </p:nvSpPr>
        <p:spPr>
          <a:xfrm>
            <a:off x="3033485" y="5535785"/>
            <a:ext cx="1152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Autres campings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825E8B3-6B7B-C59B-50D2-A695D0396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047" y="2649239"/>
            <a:ext cx="6670370" cy="2639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24720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35" y="404664"/>
            <a:ext cx="9693965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Un spectacle pour Mathilde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025E10-F60F-4D0E-9E31-B71A64A14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0289" y="1890328"/>
            <a:ext cx="7031116" cy="43204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800" dirty="0">
                <a:solidFill>
                  <a:schemeClr val="tx1"/>
                </a:solidFill>
              </a:rPr>
              <a:t>Demain, il va y avoir un grand spectacle avec un cracheur de feu, de la musique médiévale et des combats de chevaliers. </a:t>
            </a:r>
          </a:p>
          <a:p>
            <a:pPr marL="45720" indent="0">
              <a:buNone/>
            </a:pPr>
            <a:r>
              <a:rPr lang="fr-FR" sz="2800" dirty="0">
                <a:solidFill>
                  <a:schemeClr val="tx1"/>
                </a:solidFill>
              </a:rPr>
              <a:t>Il y a un concours pour fabriquer des affiches pour présenter le spectacle !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FC1800C-58EC-06B5-4948-EDEE47008369}"/>
              </a:ext>
            </a:extLst>
          </p:cNvPr>
          <p:cNvSpPr txBox="1"/>
          <p:nvPr/>
        </p:nvSpPr>
        <p:spPr>
          <a:xfrm>
            <a:off x="948193" y="4741816"/>
            <a:ext cx="60946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20:</a:t>
            </a:r>
          </a:p>
          <a:p>
            <a:pPr marL="0" indent="0">
              <a:buNone/>
            </a:pPr>
            <a:r>
              <a:rPr lang="fr-FR" sz="2400" b="1" dirty="0">
                <a:solidFill>
                  <a:schemeClr val="tx1"/>
                </a:solidFill>
              </a:rPr>
              <a:t>Réalise ton affiche sur une feuille.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D61CCEE-A244-539C-76BF-8D1BC261D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405" y="253779"/>
            <a:ext cx="37592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86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377</Words>
  <Application>Microsoft Office PowerPoint</Application>
  <PresentationFormat>Grand écran</PresentationFormat>
  <Paragraphs>49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Corbel</vt:lpstr>
      <vt:lpstr>Thème Office</vt:lpstr>
      <vt:lpstr>Base</vt:lpstr>
      <vt:lpstr>Les vacances de Mathilde et Bastien</vt:lpstr>
      <vt:lpstr>L’histoire</vt:lpstr>
      <vt:lpstr>                                                              Une BD pour Bastien</vt:lpstr>
      <vt:lpstr>La fiche technique de Mathilde</vt:lpstr>
      <vt:lpstr>Présentation PowerPoint</vt:lpstr>
      <vt:lpstr>Le camping de Bastien</vt:lpstr>
      <vt:lpstr>Le camping de Mathilde</vt:lpstr>
      <vt:lpstr>Un spectacle pour Mathilde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53</cp:revision>
  <dcterms:created xsi:type="dcterms:W3CDTF">2021-06-27T12:28:36Z</dcterms:created>
  <dcterms:modified xsi:type="dcterms:W3CDTF">2022-07-02T10:09:17Z</dcterms:modified>
</cp:coreProperties>
</file>